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30.xml" ContentType="application/vnd.openxmlformats-officedocument.presentationml.slide+xml"/>
  <Override PartName="/ppt/slides/slide29.xml" ContentType="application/vnd.openxmlformats-officedocument.presentationml.slide+xml"/>
  <Override PartName="/ppt/slides/slide28.xml" ContentType="application/vnd.openxmlformats-officedocument.presentationml.slide+xml"/>
  <Override PartName="/ppt/slides/slide27.xml" ContentType="application/vnd.openxmlformats-officedocument.presentationml.slide+xml"/>
  <Override PartName="/ppt/slides/slide26.xml" ContentType="application/vnd.openxmlformats-officedocument.presentationml.slide+xml"/>
  <Override PartName="/ppt/slides/slide25.xml" ContentType="application/vnd.openxmlformats-officedocument.presentationml.slide+xml"/>
  <Override PartName="/ppt/slides/slide24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40.xml" ContentType="application/vnd.openxmlformats-officedocument.presentationml.slide+xml"/>
  <Override PartName="/ppt/slides/slide39.xml" ContentType="application/vnd.openxmlformats-officedocument.presentationml.slide+xml"/>
  <Override PartName="/ppt/slides/slide38.xml" ContentType="application/vnd.openxmlformats-officedocument.presentationml.slide+xml"/>
  <Override PartName="/ppt/slides/slide37.xml" ContentType="application/vnd.openxmlformats-officedocument.presentationml.slide+xml"/>
  <Override PartName="/ppt/slides/slide36.xml" ContentType="application/vnd.openxmlformats-officedocument.presentationml.slide+xml"/>
  <Override PartName="/ppt/slides/slide35.xml" ContentType="application/vnd.openxmlformats-officedocument.presentationml.slide+xml"/>
  <Override PartName="/ppt/slides/slide34.xml" ContentType="application/vnd.openxmlformats-officedocument.presentationml.slide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4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79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customXml" Target="../customXml/item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48" Type="http://schemas.openxmlformats.org/officeDocument/2006/relationships/customXml" Target="../customXml/item2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99038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10412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470970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341714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36099131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883394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211105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0695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88398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79988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45355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76065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53913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57743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53020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54025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2337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32167" y="2138596"/>
            <a:ext cx="8596668" cy="1320800"/>
          </a:xfrm>
        </p:spPr>
        <p:txBody>
          <a:bodyPr>
            <a:noAutofit/>
          </a:bodyPr>
          <a:lstStyle/>
          <a:p>
            <a:r>
              <a:rPr lang="ru-RU" b="1" dirty="0" smtClean="0"/>
              <a:t>Тема 2. Тема </a:t>
            </a:r>
            <a:r>
              <a:rPr lang="ru-RU" b="1" dirty="0"/>
              <a:t>Олимпийское движение: от Игр </a:t>
            </a:r>
            <a:r>
              <a:rPr lang="en-US" b="1" dirty="0"/>
              <a:t>II</a:t>
            </a:r>
            <a:r>
              <a:rPr lang="ru-RU" b="1" dirty="0"/>
              <a:t> до Игр Х</a:t>
            </a:r>
            <a:r>
              <a:rPr lang="en-US" b="1" dirty="0"/>
              <a:t>V</a:t>
            </a:r>
            <a:r>
              <a:rPr lang="ru-RU" b="1"/>
              <a:t> </a:t>
            </a:r>
            <a:r>
              <a:rPr lang="ru-RU" b="1" smtClean="0"/>
              <a:t>Олимпиады</a:t>
            </a: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34900113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2285" y="2393430"/>
            <a:ext cx="8596668" cy="1320800"/>
          </a:xfrm>
        </p:spPr>
        <p:txBody>
          <a:bodyPr>
            <a:normAutofit/>
          </a:bodyPr>
          <a:lstStyle/>
          <a:p>
            <a:r>
              <a:rPr lang="ru-RU" sz="4000" b="1" dirty="0"/>
              <a:t>8. </a:t>
            </a:r>
            <a:r>
              <a:rPr lang="ru-RU" b="1" dirty="0"/>
              <a:t>Победы по количеству медалей раз за разом завоевывали хозяева.</a:t>
            </a:r>
          </a:p>
        </p:txBody>
      </p:sp>
    </p:spTree>
    <p:extLst>
      <p:ext uri="{BB962C8B-B14F-4D97-AF65-F5344CB8AC3E}">
        <p14:creationId xmlns="" xmlns:p14="http://schemas.microsoft.com/office/powerpoint/2010/main" val="42646062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2206" y="2438400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9. </a:t>
            </a:r>
            <a:r>
              <a:rPr lang="ru-RU" b="1" dirty="0"/>
              <a:t>От Игр к Играм уменьшается и число видов спорта, входящих в программу, и количество разыгрываемых комплектов медалей.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1364450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2187" y="2528341"/>
            <a:ext cx="8596668" cy="1320800"/>
          </a:xfrm>
        </p:spPr>
        <p:txBody>
          <a:bodyPr>
            <a:normAutofit/>
          </a:bodyPr>
          <a:lstStyle/>
          <a:p>
            <a:r>
              <a:rPr lang="ru-RU" sz="4000" b="1" dirty="0"/>
              <a:t>10. </a:t>
            </a:r>
            <a:r>
              <a:rPr lang="ru-RU" b="1" dirty="0"/>
              <a:t>Организация Игр была отличной. 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2066646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7118" y="2483370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11. </a:t>
            </a:r>
            <a:r>
              <a:rPr lang="ru-RU" b="1" dirty="0"/>
              <a:t>Шведские спортсмены – отец и сын Оскар и Альфред Сваны завоевали 15 медалей. </a:t>
            </a:r>
            <a:br>
              <a:rPr lang="ru-RU" b="1" dirty="0"/>
            </a:b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13125893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47157" y="2303488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12. </a:t>
            </a:r>
            <a:r>
              <a:rPr lang="ru-RU" b="1" dirty="0"/>
              <a:t>В Играх Олимпиад могли принимать участие только спортсмены–профессионалы. </a:t>
            </a:r>
          </a:p>
        </p:txBody>
      </p:sp>
    </p:spTree>
    <p:extLst>
      <p:ext uri="{BB962C8B-B14F-4D97-AF65-F5344CB8AC3E}">
        <p14:creationId xmlns="" xmlns:p14="http://schemas.microsoft.com/office/powerpoint/2010/main" val="38398924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82068" y="2258518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13. </a:t>
            </a:r>
            <a:r>
              <a:rPr lang="ru-RU" b="1" dirty="0"/>
              <a:t>МОК лишил званий олимпийских чемпионов и призеров тех спортсменов, которые скрывали, что они любители, а не профессионалы. </a:t>
            </a:r>
          </a:p>
        </p:txBody>
      </p:sp>
    </p:spTree>
    <p:extLst>
      <p:ext uri="{BB962C8B-B14F-4D97-AF65-F5344CB8AC3E}">
        <p14:creationId xmlns="" xmlns:p14="http://schemas.microsoft.com/office/powerpoint/2010/main" val="29760452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029" y="2393429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14. </a:t>
            </a:r>
            <a:r>
              <a:rPr lang="ru-RU" b="1" dirty="0"/>
              <a:t>Россия стояла у истоков олимпийского движения, а генерал А.Д. </a:t>
            </a:r>
            <a:r>
              <a:rPr lang="ru-RU" b="1" dirty="0" err="1"/>
              <a:t>Бутовский</a:t>
            </a:r>
            <a:r>
              <a:rPr lang="ru-RU" b="1" dirty="0"/>
              <a:t> был избран одним из членов МОК.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5967415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37098" y="2363449"/>
            <a:ext cx="8596668" cy="1320800"/>
          </a:xfrm>
        </p:spPr>
        <p:txBody>
          <a:bodyPr>
            <a:noAutofit/>
          </a:bodyPr>
          <a:lstStyle/>
          <a:p>
            <a:r>
              <a:rPr lang="ru-RU" b="1" dirty="0" smtClean="0"/>
              <a:t>15. Россия </a:t>
            </a:r>
            <a:r>
              <a:rPr lang="ru-RU" b="1" dirty="0"/>
              <a:t>не участвовала в Олимпийских играх 1896, 1900, 1904 гг. </a:t>
            </a:r>
          </a:p>
        </p:txBody>
      </p:sp>
    </p:spTree>
    <p:extLst>
      <p:ext uri="{BB962C8B-B14F-4D97-AF65-F5344CB8AC3E}">
        <p14:creationId xmlns="" xmlns:p14="http://schemas.microsoft.com/office/powerpoint/2010/main" val="35986428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059" y="1958715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16. </a:t>
            </a:r>
            <a:r>
              <a:rPr lang="ru-RU" b="1" dirty="0"/>
              <a:t>Игры в 1940 и 1944 гг. не проводились, но номера Игр за ними сохранились. 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0673749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7196" y="2348459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17. </a:t>
            </a:r>
            <a:r>
              <a:rPr lang="ru-RU" b="1" dirty="0"/>
              <a:t>Героем Олимпийских игр в Берлине 1936 г. стал немецкий спортсмен Джесси </a:t>
            </a:r>
            <a:r>
              <a:rPr lang="ru-RU" b="1" dirty="0" err="1"/>
              <a:t>Оуэнс</a:t>
            </a:r>
            <a:r>
              <a:rPr lang="ru-RU" b="1" dirty="0"/>
              <a:t>.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2840748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39515"/>
          </a:xfrm>
        </p:spPr>
        <p:txBody>
          <a:bodyPr/>
          <a:lstStyle/>
          <a:p>
            <a:r>
              <a:rPr lang="ru-RU" b="1" dirty="0"/>
              <a:t>Содержание </a:t>
            </a:r>
            <a:r>
              <a:rPr lang="ru-RU" b="1" dirty="0" smtClean="0"/>
              <a:t>задания 1</a:t>
            </a:r>
            <a:endParaRPr lang="ru-RU" b="1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75745" y="1454047"/>
            <a:ext cx="9112832" cy="4587316"/>
          </a:xfrm>
        </p:spPr>
        <p:txBody>
          <a:bodyPr>
            <a:normAutofit/>
          </a:bodyPr>
          <a:lstStyle/>
          <a:p>
            <a:r>
              <a:rPr lang="ru-RU" sz="3200" spc="3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Вам 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</a:rPr>
              <a:t>предлагается поиграть в игру «Верю – не верю», ответив на 20 вопросов. </a:t>
            </a:r>
            <a:endParaRPr lang="ru-RU" sz="3200" spc="3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ru-RU" sz="3200" spc="3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Вы отвечаете на 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</a:rPr>
              <a:t>вопросы, ставя галочку в колонках «Да» или «Нет» напротив номера вопроса в предоставленном </a:t>
            </a:r>
            <a:r>
              <a:rPr lang="ru-RU" sz="3200" spc="3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бланке.</a:t>
            </a:r>
            <a:endParaRPr lang="ru-RU" sz="3200" dirty="0"/>
          </a:p>
        </p:txBody>
      </p:sp>
    </p:spTree>
    <p:extLst>
      <p:ext uri="{BB962C8B-B14F-4D97-AF65-F5344CB8AC3E}">
        <p14:creationId xmlns="" xmlns:p14="http://schemas.microsoft.com/office/powerpoint/2010/main" val="42466433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47157" y="2348459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18. </a:t>
            </a:r>
            <a:r>
              <a:rPr lang="ru-RU" b="1" dirty="0"/>
              <a:t>В преддверии Берлинских Игр (1936 г.) была введена традиция – от сконцентрированных лучей солнца зажигать огонь в Древней Олимпии.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5124302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16" y="2108617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19. </a:t>
            </a:r>
            <a:r>
              <a:rPr lang="ru-RU" b="1" dirty="0"/>
              <a:t>На первых Играх после Первой мировой войны в Антверпене в 1920 г. были реализованы идеи Кубертена в олимпийской символике. </a:t>
            </a:r>
          </a:p>
        </p:txBody>
      </p:sp>
    </p:spTree>
    <p:extLst>
      <p:ext uri="{BB962C8B-B14F-4D97-AF65-F5344CB8AC3E}">
        <p14:creationId xmlns="" xmlns:p14="http://schemas.microsoft.com/office/powerpoint/2010/main" val="2929844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82068" y="2543332"/>
            <a:ext cx="8596668" cy="1320800"/>
          </a:xfrm>
        </p:spPr>
        <p:txBody>
          <a:bodyPr>
            <a:noAutofit/>
          </a:bodyPr>
          <a:lstStyle/>
          <a:p>
            <a:r>
              <a:rPr lang="ru-RU" b="1" dirty="0"/>
              <a:t>20. Спортсмены БССР в составе национальной сборной СССР выступили на первых Играх после Великой Отечественной войны в 1948 г. в Лондоне.</a:t>
            </a:r>
          </a:p>
        </p:txBody>
      </p:sp>
    </p:spTree>
    <p:extLst>
      <p:ext uri="{BB962C8B-B14F-4D97-AF65-F5344CB8AC3E}">
        <p14:creationId xmlns="" xmlns:p14="http://schemas.microsoft.com/office/powerpoint/2010/main" val="32783299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Содержание задания </a:t>
            </a:r>
            <a:r>
              <a:rPr lang="ru-RU" b="1" dirty="0" smtClean="0"/>
              <a:t>2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439057"/>
            <a:ext cx="9426036" cy="4602306"/>
          </a:xfrm>
        </p:spPr>
        <p:txBody>
          <a:bodyPr>
            <a:normAutofit/>
          </a:bodyPr>
          <a:lstStyle/>
          <a:p>
            <a:r>
              <a:rPr lang="ru-RU" sz="3200" spc="3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Вам 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</a:rPr>
              <a:t>предлагается продолжить фразу</a:t>
            </a:r>
            <a:r>
              <a:rPr lang="ru-RU" sz="3200" spc="3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ru-RU" sz="3200" spc="3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105366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7196" y="2108617"/>
            <a:ext cx="8596668" cy="1320800"/>
          </a:xfrm>
        </p:spPr>
        <p:txBody>
          <a:bodyPr>
            <a:noAutofit/>
          </a:bodyPr>
          <a:lstStyle/>
          <a:p>
            <a:r>
              <a:rPr lang="ru-RU" b="1" dirty="0" smtClean="0"/>
              <a:t>1. </a:t>
            </a:r>
            <a:r>
              <a:rPr lang="ru-RU" b="1" dirty="0"/>
              <a:t>Игры … Олимпиады (1900 г.) прошли в …, на родине … – в знак глубочайшего уважения к этому французу. </a:t>
            </a:r>
          </a:p>
        </p:txBody>
      </p:sp>
    </p:spTree>
    <p:extLst>
      <p:ext uri="{BB962C8B-B14F-4D97-AF65-F5344CB8AC3E}">
        <p14:creationId xmlns="" xmlns:p14="http://schemas.microsoft.com/office/powerpoint/2010/main" val="5068864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7019" y="2273508"/>
            <a:ext cx="8596668" cy="1320800"/>
          </a:xfrm>
        </p:spPr>
        <p:txBody>
          <a:bodyPr>
            <a:noAutofit/>
          </a:bodyPr>
          <a:lstStyle/>
          <a:p>
            <a:r>
              <a:rPr lang="ru-RU" b="1" dirty="0"/>
              <a:t>2. На Играх в Швеции в 1912 г. специальную золотую медаль из рук шведского короля получил … уроженец …</a:t>
            </a:r>
            <a:r>
              <a:rPr lang="ru-RU" dirty="0"/>
              <a:t/>
            </a:r>
            <a:br>
              <a:rPr lang="ru-RU" dirty="0"/>
            </a:b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211587653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82068" y="2168577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3. </a:t>
            </a:r>
            <a:r>
              <a:rPr lang="ru-RU" b="1" dirty="0"/>
              <a:t>Победы по количеству медалей на Играх до Первой мировой войны завоевывали …: в Афинах – …, в Париже – …</a:t>
            </a:r>
          </a:p>
        </p:txBody>
      </p:sp>
    </p:spTree>
    <p:extLst>
      <p:ext uri="{BB962C8B-B14F-4D97-AF65-F5344CB8AC3E}">
        <p14:creationId xmlns="" xmlns:p14="http://schemas.microsoft.com/office/powerpoint/2010/main" val="29782709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236" y="2213547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4. </a:t>
            </a:r>
            <a:r>
              <a:rPr lang="ru-RU" b="1" dirty="0"/>
              <a:t>Устроители Игр в </a:t>
            </a:r>
            <a:r>
              <a:rPr lang="ru-RU" b="1" dirty="0" err="1"/>
              <a:t>Сент</a:t>
            </a:r>
            <a:r>
              <a:rPr lang="ru-RU" b="1" dirty="0"/>
              <a:t>–Луисе пытались организовать «… Олимпийские игры».</a:t>
            </a:r>
          </a:p>
        </p:txBody>
      </p:sp>
    </p:spTree>
    <p:extLst>
      <p:ext uri="{BB962C8B-B14F-4D97-AF65-F5344CB8AC3E}">
        <p14:creationId xmlns="" xmlns:p14="http://schemas.microsoft.com/office/powerpoint/2010/main" val="215659014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2225" y="2318479"/>
            <a:ext cx="8596668" cy="1320800"/>
          </a:xfrm>
        </p:spPr>
        <p:txBody>
          <a:bodyPr>
            <a:normAutofit/>
          </a:bodyPr>
          <a:lstStyle/>
          <a:p>
            <a:r>
              <a:rPr lang="ru-RU" sz="4000" b="1" dirty="0"/>
              <a:t>5. </a:t>
            </a:r>
            <a:r>
              <a:rPr lang="ru-RU" b="1" dirty="0"/>
              <a:t>В первый состав МОК от России был избран </a:t>
            </a:r>
            <a:r>
              <a:rPr lang="ru-RU" b="1" dirty="0" smtClean="0"/>
              <a:t>генерал …</a:t>
            </a: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353118926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7117" y="2198557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6. </a:t>
            </a:r>
            <a:r>
              <a:rPr lang="ru-RU" b="1" dirty="0"/>
              <a:t>Фигурист … стал олимпийским чемпионом в виде спорта … на Играх в Лондоне в 1908 г.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7005723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147" y="2288498"/>
            <a:ext cx="8596668" cy="1320800"/>
          </a:xfrm>
        </p:spPr>
        <p:txBody>
          <a:bodyPr>
            <a:noAutofit/>
          </a:bodyPr>
          <a:lstStyle/>
          <a:p>
            <a:r>
              <a:rPr lang="ru-RU" b="1" dirty="0" smtClean="0"/>
              <a:t>1. После </a:t>
            </a:r>
            <a:r>
              <a:rPr lang="ru-RU" b="1" dirty="0"/>
              <a:t>проведения Игр </a:t>
            </a:r>
            <a:r>
              <a:rPr lang="en-US" b="1" dirty="0"/>
              <a:t>I</a:t>
            </a:r>
            <a:r>
              <a:rPr lang="ru-RU" b="1" dirty="0"/>
              <a:t> Олимпиады греки предлагают навсегда оставить олимпийское соревнование в их стране. </a:t>
            </a:r>
            <a:r>
              <a:rPr lang="ru-RU" dirty="0"/>
              <a:t/>
            </a:r>
            <a:br>
              <a:rPr lang="ru-RU" dirty="0"/>
            </a:b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379438848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7177" y="2153587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7. </a:t>
            </a:r>
            <a:r>
              <a:rPr lang="ru-RU" b="1" dirty="0"/>
              <a:t>После Игр в городе … в 1908 г. для выявления талантливых спортсменов в России решили проводить …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50107462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2285" y="1943725"/>
            <a:ext cx="8596668" cy="1320800"/>
          </a:xfrm>
        </p:spPr>
        <p:txBody>
          <a:bodyPr>
            <a:noAutofit/>
          </a:bodyPr>
          <a:lstStyle/>
          <a:p>
            <a:r>
              <a:rPr lang="ru-RU" b="1" dirty="0"/>
              <a:t>8. Игры </a:t>
            </a:r>
            <a:r>
              <a:rPr lang="en-US" b="1" dirty="0"/>
              <a:t>VI</a:t>
            </a:r>
            <a:r>
              <a:rPr lang="ru-RU" b="1" dirty="0"/>
              <a:t> Олимпиады не состоялись из–за разразившейся …</a:t>
            </a:r>
          </a:p>
        </p:txBody>
      </p:sp>
    </p:spTree>
    <p:extLst>
      <p:ext uri="{BB962C8B-B14F-4D97-AF65-F5344CB8AC3E}">
        <p14:creationId xmlns="" xmlns:p14="http://schemas.microsoft.com/office/powerpoint/2010/main" val="157845644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147" y="2198557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9. На Олимпийских играх в Антверпене в 1920 г. впервые прозвучал олимпийский девиз: «…!»</a:t>
            </a:r>
          </a:p>
        </p:txBody>
      </p:sp>
    </p:spTree>
    <p:extLst>
      <p:ext uri="{BB962C8B-B14F-4D97-AF65-F5344CB8AC3E}">
        <p14:creationId xmlns="" xmlns:p14="http://schemas.microsoft.com/office/powerpoint/2010/main" val="80205100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2187" y="2408419"/>
            <a:ext cx="8596668" cy="1320800"/>
          </a:xfrm>
        </p:spPr>
        <p:txBody>
          <a:bodyPr>
            <a:normAutofit/>
          </a:bodyPr>
          <a:lstStyle/>
          <a:p>
            <a:r>
              <a:rPr lang="ru-RU" sz="4000" b="1" dirty="0"/>
              <a:t>10. </a:t>
            </a:r>
            <a:r>
              <a:rPr lang="ru-RU" b="1" dirty="0" smtClean="0"/>
              <a:t>В </a:t>
            </a:r>
            <a:r>
              <a:rPr lang="ru-RU" b="1" dirty="0" err="1"/>
              <a:t>Лос</a:t>
            </a:r>
            <a:r>
              <a:rPr lang="ru-RU" b="1" dirty="0"/>
              <a:t>–</a:t>
            </a:r>
            <a:r>
              <a:rPr lang="ru-RU" b="1" dirty="0" err="1"/>
              <a:t>Анджелесе</a:t>
            </a:r>
            <a:r>
              <a:rPr lang="ru-RU" b="1" dirty="0"/>
              <a:t> (это 1932 г.) впервые была построена … деревня.</a:t>
            </a:r>
          </a:p>
        </p:txBody>
      </p:sp>
    </p:spTree>
    <p:extLst>
      <p:ext uri="{BB962C8B-B14F-4D97-AF65-F5344CB8AC3E}">
        <p14:creationId xmlns="" xmlns:p14="http://schemas.microsoft.com/office/powerpoint/2010/main" val="249706408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2187" y="2243528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11. </a:t>
            </a:r>
            <a:r>
              <a:rPr lang="ru-RU" b="1" dirty="0"/>
              <a:t>На Берлинских Играх Х</a:t>
            </a:r>
            <a:r>
              <a:rPr lang="en-US" b="1" dirty="0"/>
              <a:t>I</a:t>
            </a:r>
            <a:r>
              <a:rPr lang="ru-RU" b="1" dirty="0"/>
              <a:t> Олимпиады (1936 г.) героем стал негритянский спортсмен …</a:t>
            </a:r>
          </a:p>
        </p:txBody>
      </p:sp>
    </p:spTree>
    <p:extLst>
      <p:ext uri="{BB962C8B-B14F-4D97-AF65-F5344CB8AC3E}">
        <p14:creationId xmlns="" xmlns:p14="http://schemas.microsoft.com/office/powerpoint/2010/main" val="154867237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2225" y="2033665"/>
            <a:ext cx="8596668" cy="1320800"/>
          </a:xfrm>
        </p:spPr>
        <p:txBody>
          <a:bodyPr>
            <a:normAutofit/>
          </a:bodyPr>
          <a:lstStyle/>
          <a:p>
            <a:r>
              <a:rPr lang="ru-RU" sz="4000" b="1" dirty="0"/>
              <a:t>12. </a:t>
            </a:r>
            <a:r>
              <a:rPr lang="ru-RU" b="1" dirty="0"/>
              <a:t>На Играх в Антверпене прозвучала … клятва спортсменов.</a:t>
            </a:r>
          </a:p>
        </p:txBody>
      </p:sp>
    </p:spTree>
    <p:extLst>
      <p:ext uri="{BB962C8B-B14F-4D97-AF65-F5344CB8AC3E}">
        <p14:creationId xmlns="" xmlns:p14="http://schemas.microsoft.com/office/powerpoint/2010/main" val="315959752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2187" y="2363449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13. </a:t>
            </a:r>
            <a:r>
              <a:rPr lang="ru-RU" b="1" dirty="0"/>
              <a:t>В преддверии Игр 1936 г. была введена традиция – зажигать огонь в … а затем … доставлять его на место очередных Игр.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49937632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37098" y="2183567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/>
              <a:t>14. </a:t>
            </a:r>
            <a:r>
              <a:rPr lang="ru-RU" b="1" dirty="0"/>
              <a:t>Выдающийся бегун из страны … завоевал … золотых медалей в виде спорта … на Играх </a:t>
            </a:r>
            <a:r>
              <a:rPr lang="en-US" b="1" dirty="0"/>
              <a:t>VII</a:t>
            </a:r>
            <a:r>
              <a:rPr lang="ru-RU" b="1" dirty="0"/>
              <a:t>, </a:t>
            </a:r>
            <a:r>
              <a:rPr lang="en-US" b="1" dirty="0"/>
              <a:t>VIII</a:t>
            </a:r>
            <a:r>
              <a:rPr lang="ru-RU" b="1" dirty="0"/>
              <a:t>, </a:t>
            </a:r>
            <a:r>
              <a:rPr lang="en-US" b="1" dirty="0"/>
              <a:t>I</a:t>
            </a:r>
            <a:r>
              <a:rPr lang="ru-RU" b="1" dirty="0"/>
              <a:t>Х Олимпиад.</a:t>
            </a:r>
          </a:p>
        </p:txBody>
      </p:sp>
    </p:spTree>
    <p:extLst>
      <p:ext uri="{BB962C8B-B14F-4D97-AF65-F5344CB8AC3E}">
        <p14:creationId xmlns="" xmlns:p14="http://schemas.microsoft.com/office/powerpoint/2010/main" val="2394234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7118" y="2258518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15. </a:t>
            </a:r>
            <a:r>
              <a:rPr lang="ru-RU" b="1" dirty="0"/>
              <a:t>Джесси </a:t>
            </a:r>
            <a:r>
              <a:rPr lang="ru-RU" b="1" dirty="0" err="1"/>
              <a:t>Оуэнс</a:t>
            </a:r>
            <a:r>
              <a:rPr lang="ru-RU" b="1" dirty="0"/>
              <a:t> выступал на Олимпийских играх в виде спорта … и завоевал … золотых медалей</a:t>
            </a:r>
          </a:p>
        </p:txBody>
      </p:sp>
    </p:spTree>
    <p:extLst>
      <p:ext uri="{BB962C8B-B14F-4D97-AF65-F5344CB8AC3E}">
        <p14:creationId xmlns="" xmlns:p14="http://schemas.microsoft.com/office/powerpoint/2010/main" val="2395017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2206" y="2288499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16. </a:t>
            </a:r>
            <a:r>
              <a:rPr lang="ru-RU" b="1" dirty="0"/>
              <a:t>В 1913 и 1914 гг. в России прошли спортивные соревнования для отбора на Олимпийские игры – …</a:t>
            </a:r>
          </a:p>
        </p:txBody>
      </p:sp>
    </p:spTree>
    <p:extLst>
      <p:ext uri="{BB962C8B-B14F-4D97-AF65-F5344CB8AC3E}">
        <p14:creationId xmlns="" xmlns:p14="http://schemas.microsoft.com/office/powerpoint/2010/main" val="5354483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2113613"/>
            <a:ext cx="8596668" cy="2143593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2. </a:t>
            </a:r>
            <a:r>
              <a:rPr lang="ru-RU" b="1" dirty="0"/>
              <a:t>Пьер де Кубертен поддержал идею греков о проведении всех последующих Олимпийский игр в Греции. </a:t>
            </a:r>
          </a:p>
        </p:txBody>
      </p:sp>
    </p:spTree>
    <p:extLst>
      <p:ext uri="{BB962C8B-B14F-4D97-AF65-F5344CB8AC3E}">
        <p14:creationId xmlns="" xmlns:p14="http://schemas.microsoft.com/office/powerpoint/2010/main" val="241138061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2127" y="2453390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17. </a:t>
            </a:r>
            <a:r>
              <a:rPr lang="ru-RU" b="1" dirty="0"/>
              <a:t>В 1924 г. </a:t>
            </a:r>
            <a:r>
              <a:rPr lang="ru-RU" b="1" dirty="0" err="1"/>
              <a:t>Кароль</a:t>
            </a:r>
            <a:r>
              <a:rPr lang="ru-RU" b="1" dirty="0"/>
              <a:t> </a:t>
            </a:r>
            <a:r>
              <a:rPr lang="ru-RU" b="1" dirty="0" err="1"/>
              <a:t>Руммель</a:t>
            </a:r>
            <a:r>
              <a:rPr lang="ru-RU" b="1" dirty="0"/>
              <a:t> – уроженец города … получил … олимпийскую медаль по … спорту в составе сборной …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6806239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2127" y="2453390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/>
              <a:t>18. </a:t>
            </a:r>
            <a:r>
              <a:rPr lang="ru-RU" b="1" dirty="0"/>
              <a:t>Российский олимпийский комитет (РОК) был создан в … г.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214281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47157" y="2378440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3. </a:t>
            </a:r>
            <a:r>
              <a:rPr lang="ru-RU" sz="4000" b="1" dirty="0"/>
              <a:t>Первоначально при определении столицы Игр руководствовались правилом – «Каждые следующие Игры на новом континенте».</a:t>
            </a:r>
            <a:r>
              <a:rPr lang="ru-RU" dirty="0"/>
              <a:t/>
            </a:r>
            <a:br>
              <a:rPr lang="ru-RU" dirty="0"/>
            </a:b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17094374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2186" y="2348459"/>
            <a:ext cx="8596668" cy="1320800"/>
          </a:xfrm>
        </p:spPr>
        <p:txBody>
          <a:bodyPr>
            <a:noAutofit/>
          </a:bodyPr>
          <a:lstStyle/>
          <a:p>
            <a:r>
              <a:rPr lang="ru-RU" b="1" dirty="0"/>
              <a:t>4. Игры </a:t>
            </a:r>
            <a:r>
              <a:rPr lang="en-US" b="1" dirty="0"/>
              <a:t>II</a:t>
            </a:r>
            <a:r>
              <a:rPr lang="ru-RU" b="1" dirty="0"/>
              <a:t> Олимпиады прошли в Париже потому, что там родился Кубертен.</a:t>
            </a:r>
          </a:p>
        </p:txBody>
      </p:sp>
    </p:spTree>
    <p:extLst>
      <p:ext uri="{BB962C8B-B14F-4D97-AF65-F5344CB8AC3E}">
        <p14:creationId xmlns="" xmlns:p14="http://schemas.microsoft.com/office/powerpoint/2010/main" val="33236513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2206" y="2363449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/>
              <a:t>5. </a:t>
            </a:r>
            <a:r>
              <a:rPr lang="ru-RU" b="1" dirty="0"/>
              <a:t>Уроженец Гродно </a:t>
            </a:r>
            <a:r>
              <a:rPr lang="ru-RU" b="1" dirty="0" err="1"/>
              <a:t>Кароль</a:t>
            </a:r>
            <a:r>
              <a:rPr lang="ru-RU" b="1" dirty="0"/>
              <a:t> </a:t>
            </a:r>
            <a:r>
              <a:rPr lang="ru-RU" b="1" dirty="0" err="1"/>
              <a:t>Руммель</a:t>
            </a:r>
            <a:r>
              <a:rPr lang="ru-RU" b="1" dirty="0"/>
              <a:t> стал чемпионом на Играх в Швеции в 1912 г.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7653334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2246" y="2198557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6. </a:t>
            </a:r>
            <a:r>
              <a:rPr lang="ru-RU" b="1" dirty="0"/>
              <a:t>Игры </a:t>
            </a:r>
            <a:r>
              <a:rPr lang="en-US" b="1" dirty="0"/>
              <a:t>VI</a:t>
            </a:r>
            <a:r>
              <a:rPr lang="ru-RU" b="1" dirty="0"/>
              <a:t> Олимпиады не состоялись.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961887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2206" y="2183567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7. </a:t>
            </a:r>
            <a:r>
              <a:rPr lang="ru-RU" b="1" dirty="0"/>
              <a:t>Количество стран–участниц и количество участников–спортсменов неуклонно росло.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538059810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4216CB7EAD73364A8C08FF5BEECD6A59" ma:contentTypeVersion="0" ma:contentTypeDescription="Создание документа." ma:contentTypeScope="" ma:versionID="b693fa730db6f2d4e0692dd5da85b6a9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89d58f4857a619b7c345529988bca39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D11BFE9-06E0-46B7-8CB0-08E6F373CD16}"/>
</file>

<file path=customXml/itemProps2.xml><?xml version="1.0" encoding="utf-8"?>
<ds:datastoreItem xmlns:ds="http://schemas.openxmlformats.org/officeDocument/2006/customXml" ds:itemID="{7CE640DA-D26D-4061-A4C7-1F0394A0B3FC}"/>
</file>

<file path=customXml/itemProps3.xml><?xml version="1.0" encoding="utf-8"?>
<ds:datastoreItem xmlns:ds="http://schemas.openxmlformats.org/officeDocument/2006/customXml" ds:itemID="{55CA9E44-52B2-44CF-87EC-43A4D470CB36}"/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45</TotalTime>
  <Words>724</Words>
  <Application>Microsoft Office PowerPoint</Application>
  <PresentationFormat>Произвольный</PresentationFormat>
  <Paragraphs>44</Paragraphs>
  <Slides>41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41</vt:i4>
      </vt:variant>
    </vt:vector>
  </HeadingPairs>
  <TitlesOfParts>
    <vt:vector size="42" baseType="lpstr">
      <vt:lpstr>Грань</vt:lpstr>
      <vt:lpstr>Тема 2. Тема Олимпийское движение: от Игр II до Игр ХV Олимпиады</vt:lpstr>
      <vt:lpstr>Содержание задания 1</vt:lpstr>
      <vt:lpstr>1. После проведения Игр I Олимпиады греки предлагают навсегда оставить олимпийское соревнование в их стране.  </vt:lpstr>
      <vt:lpstr>2. Пьер де Кубертен поддержал идею греков о проведении всех последующих Олимпийский игр в Греции. </vt:lpstr>
      <vt:lpstr>3. Первоначально при определении столицы Игр руководствовались правилом – «Каждые следующие Игры на новом континенте». </vt:lpstr>
      <vt:lpstr>4. Игры II Олимпиады прошли в Париже потому, что там родился Кубертен.</vt:lpstr>
      <vt:lpstr>5. Уроженец Гродно Кароль Руммель стал чемпионом на Играх в Швеции в 1912 г.  </vt:lpstr>
      <vt:lpstr>6. Игры VI Олимпиады не состоялись.  </vt:lpstr>
      <vt:lpstr>7. Количество стран–участниц и количество участников–спортсменов неуклонно росло. </vt:lpstr>
      <vt:lpstr>8. Победы по количеству медалей раз за разом завоевывали хозяева.</vt:lpstr>
      <vt:lpstr>9. От Игр к Играм уменьшается и число видов спорта, входящих в программу, и количество разыгрываемых комплектов медалей.  </vt:lpstr>
      <vt:lpstr>10. Организация Игр была отличной.   </vt:lpstr>
      <vt:lpstr>11. Шведские спортсмены – отец и сын Оскар и Альфред Сваны завоевали 15 медалей.  </vt:lpstr>
      <vt:lpstr>12. В Играх Олимпиад могли принимать участие только спортсмены–профессионалы. </vt:lpstr>
      <vt:lpstr>13. МОК лишил званий олимпийских чемпионов и призеров тех спортсменов, которые скрывали, что они любители, а не профессионалы. </vt:lpstr>
      <vt:lpstr>14. Россия стояла у истоков олимпийского движения, а генерал А.Д. Бутовский был избран одним из членов МОК.  </vt:lpstr>
      <vt:lpstr>15. Россия не участвовала в Олимпийских играх 1896, 1900, 1904 гг. </vt:lpstr>
      <vt:lpstr>16. Игры в 1940 и 1944 гг. не проводились, но номера Игр за ними сохранились.   </vt:lpstr>
      <vt:lpstr>17. Героем Олимпийских игр в Берлине 1936 г. стал немецкий спортсмен Джесси Оуэнс.  </vt:lpstr>
      <vt:lpstr>18. В преддверии Берлинских Игр (1936 г.) была введена традиция – от сконцентрированных лучей солнца зажигать огонь в Древней Олимпии.  </vt:lpstr>
      <vt:lpstr>19. На первых Играх после Первой мировой войны в Антверпене в 1920 г. были реализованы идеи Кубертена в олимпийской символике. </vt:lpstr>
      <vt:lpstr>20. Спортсмены БССР в составе национальной сборной СССР выступили на первых Играх после Великой Отечественной войны в 1948 г. в Лондоне.</vt:lpstr>
      <vt:lpstr>Содержание задания 2</vt:lpstr>
      <vt:lpstr>1. Игры … Олимпиады (1900 г.) прошли в …, на родине … – в знак глубочайшего уважения к этому французу. </vt:lpstr>
      <vt:lpstr>2. На Играх в Швеции в 1912 г. специальную золотую медаль из рук шведского короля получил … уроженец … </vt:lpstr>
      <vt:lpstr>3. Победы по количеству медалей на Играх до Первой мировой войны завоевывали …: в Афинах – …, в Париже – …</vt:lpstr>
      <vt:lpstr>4. Устроители Игр в Сент–Луисе пытались организовать «… Олимпийские игры».</vt:lpstr>
      <vt:lpstr>5. В первый состав МОК от России был избран генерал …</vt:lpstr>
      <vt:lpstr>6. Фигурист … стал олимпийским чемпионом в виде спорта … на Играх в Лондоне в 1908 г. </vt:lpstr>
      <vt:lpstr>7. После Игр в городе … в 1908 г. для выявления талантливых спортсменов в России решили проводить … </vt:lpstr>
      <vt:lpstr>8. Игры VI Олимпиады не состоялись из–за разразившейся …</vt:lpstr>
      <vt:lpstr>9. На Олимпийских играх в Антверпене в 1920 г. впервые прозвучал олимпийский девиз: «…!»</vt:lpstr>
      <vt:lpstr>10. В Лос–Анджелесе (это 1932 г.) впервые была построена … деревня.</vt:lpstr>
      <vt:lpstr>11. На Берлинских Играх ХI Олимпиады (1936 г.) героем стал негритянский спортсмен …</vt:lpstr>
      <vt:lpstr>12. На Играх в Антверпене прозвучала … клятва спортсменов.</vt:lpstr>
      <vt:lpstr>13. В преддверии Игр 1936 г. была введена традиция – зажигать огонь в … а затем … доставлять его на место очередных Игр. </vt:lpstr>
      <vt:lpstr>14. Выдающийся бегун из страны … завоевал … золотых медалей в виде спорта … на Играх VII, VIII, IХ Олимпиад.</vt:lpstr>
      <vt:lpstr>15. Джесси Оуэнс выступал на Олимпийских играх в виде спорта … и завоевал … золотых медалей</vt:lpstr>
      <vt:lpstr>16. В 1913 и 1914 гг. в России прошли спортивные соревнования для отбора на Олимпийские игры – …</vt:lpstr>
      <vt:lpstr>17. В 1924 г. Кароль Руммель – уроженец города … получил … олимпийскую медаль по … спорту в составе сборной … </vt:lpstr>
      <vt:lpstr>18. Российский олимпийский комитет (РОК) был создан в … г.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Занятие 1.  Тема Олимпийские игры Древней Греции и возрождение Олимпийских игр</dc:title>
  <dc:creator>Sergej Ivanov</dc:creator>
  <cp:lastModifiedBy>user</cp:lastModifiedBy>
  <cp:revision>11</cp:revision>
  <dcterms:created xsi:type="dcterms:W3CDTF">2024-09-16T12:33:04Z</dcterms:created>
  <dcterms:modified xsi:type="dcterms:W3CDTF">2025-01-14T20:07:57Z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0x0101004216CB7EAD73364A8C08FF5BEECD6A59</vt:lpwstr>
  </property>
</Properties>
</file>